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6"/>
  </p:notesMasterIdLst>
  <p:handoutMasterIdLst>
    <p:handoutMasterId r:id="rId17"/>
  </p:handoutMasterIdLst>
  <p:sldIdLst>
    <p:sldId id="260" r:id="rId2"/>
    <p:sldId id="286" r:id="rId3"/>
    <p:sldId id="292" r:id="rId4"/>
    <p:sldId id="280" r:id="rId5"/>
    <p:sldId id="285" r:id="rId6"/>
    <p:sldId id="279" r:id="rId7"/>
    <p:sldId id="261" r:id="rId8"/>
    <p:sldId id="293" r:id="rId9"/>
    <p:sldId id="290" r:id="rId10"/>
    <p:sldId id="289" r:id="rId11"/>
    <p:sldId id="287" r:id="rId12"/>
    <p:sldId id="282" r:id="rId13"/>
    <p:sldId id="278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83" d="100"/>
          <a:sy n="83" d="100"/>
        </p:scale>
        <p:origin x="45" y="312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11/12/2021 7:12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11/12/2021 7:12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spc="0" dirty="0">
                <a:solidFill>
                  <a:schemeClr val="bg1"/>
                </a:solidFill>
                <a:latin typeface="Calibri Light" panose="020F0302020204030204"/>
              </a:rPr>
              <a:t>we need an Operational Historian in the cloud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8413A8-5751-49C4-A1EE-6DF953373A35}" type="datetime8">
              <a:rPr lang="en-US" smtClean="0"/>
              <a:t>11/12/2021 7:12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3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sv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18" Type="http://schemas.openxmlformats.org/officeDocument/2006/relationships/image" Target="../media/image95.svg"/><Relationship Id="rId26" Type="http://schemas.openxmlformats.org/officeDocument/2006/relationships/image" Target="../media/image103.png"/><Relationship Id="rId3" Type="http://schemas.openxmlformats.org/officeDocument/2006/relationships/image" Target="../media/image70.sv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17" Type="http://schemas.openxmlformats.org/officeDocument/2006/relationships/image" Target="../media/image94.png"/><Relationship Id="rId25" Type="http://schemas.openxmlformats.org/officeDocument/2006/relationships/image" Target="../media/image102.svg"/><Relationship Id="rId2" Type="http://schemas.openxmlformats.org/officeDocument/2006/relationships/image" Target="../media/image69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10" Type="http://schemas.openxmlformats.org/officeDocument/2006/relationships/image" Target="../media/image87.svg"/><Relationship Id="rId19" Type="http://schemas.openxmlformats.org/officeDocument/2006/relationships/image" Target="../media/image96.png"/><Relationship Id="rId4" Type="http://schemas.openxmlformats.org/officeDocument/2006/relationships/image" Target="../media/image71.png"/><Relationship Id="rId9" Type="http://schemas.openxmlformats.org/officeDocument/2006/relationships/image" Target="../media/image86.png"/><Relationship Id="rId14" Type="http://schemas.openxmlformats.org/officeDocument/2006/relationships/image" Target="../media/image91.svg"/><Relationship Id="rId22" Type="http://schemas.openxmlformats.org/officeDocument/2006/relationships/image" Target="../media/image99.svg"/><Relationship Id="rId27" Type="http://schemas.openxmlformats.org/officeDocument/2006/relationships/image" Target="../media/image104.svg"/><Relationship Id="rId30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ime-series-insights/?WT.mc_id=IoT-MVP-5002324" TargetMode="External"/><Relationship Id="rId7" Type="http://schemas.openxmlformats.org/officeDocument/2006/relationships/hyperlink" Target="https://blog.vandevelde-online.com/" TargetMode="External"/><Relationship Id="rId2" Type="http://schemas.openxmlformats.org/officeDocument/2006/relationships/hyperlink" Target="https://channel9.msdn.com/Shows/Internet-of-Things-Show/Deep-Dive-Analyzing-IoT-data-using-Time-Series-Insights?WT.mc_id=IoT-MVP-5002324" TargetMode="Externa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docs.microsoft.com/en-us/learn/challenges?ns-enrollment-type=Collection&amp;ns-enrollment-id=4xqytmk1r6q7rz&amp;id=6437124f-b20b-4840-9715-cfd6d3f25c89&amp;WT.mc_id=IoT-MVP-5002324" TargetMode="External"/><Relationship Id="rId5" Type="http://schemas.openxmlformats.org/officeDocument/2006/relationships/hyperlink" Target="https://docs.microsoft.com/en-us/learn/certifications/exams/az-220?WT.mc_id=IoT-MVP-5002324" TargetMode="External"/><Relationship Id="rId4" Type="http://schemas.openxmlformats.org/officeDocument/2006/relationships/hyperlink" Target="https://docs.microsoft.com/en-us/learn/modules/explore-analyze-time-series-insights/?WT.mc_id=IoT-MVP-5002324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emf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emf"/><Relationship Id="rId9" Type="http://schemas.openxmlformats.org/officeDocument/2006/relationships/image" Target="../media/image6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sv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714" y="3002065"/>
            <a:ext cx="5363360" cy="2738736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502" y="519100"/>
            <a:ext cx="1895298" cy="405146"/>
          </a:xfrm>
          <a:prstGeom prst="rect">
            <a:avLst/>
          </a:prstGeom>
        </p:spPr>
      </p:pic>
      <p:pic>
        <p:nvPicPr>
          <p:cNvPr id="7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9994" y="2694804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/>
        </p:nvSpPr>
        <p:spPr>
          <a:xfrm>
            <a:off x="803958" y="519100"/>
            <a:ext cx="5970652" cy="1631216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2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</a:p>
          <a:p>
            <a:r>
              <a:rPr lang="en-US" sz="2800" dirty="0"/>
              <a:t>Azure Time Series Insight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/>
        </p:nvSpPr>
        <p:spPr>
          <a:xfrm>
            <a:off x="811807" y="5029840"/>
            <a:ext cx="3967225" cy="12311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Sander van de Velde</a:t>
            </a:r>
          </a:p>
          <a:p>
            <a:r>
              <a:rPr lang="en-US" dirty="0"/>
              <a:t>IoT Solution Architect</a:t>
            </a:r>
          </a:p>
          <a:p>
            <a:r>
              <a:rPr lang="en-US" dirty="0"/>
              <a:t>Atos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72FD53-63FF-4BF9-A524-C9747F931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58" y="2881332"/>
            <a:ext cx="1997675" cy="19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307777"/>
          </a:xfrm>
        </p:spPr>
        <p:txBody>
          <a:bodyPr/>
          <a:lstStyle/>
          <a:p>
            <a:r>
              <a:rPr lang="en-US" sz="2000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39D255-987E-4546-BB62-9C22D435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19" y="230921"/>
            <a:ext cx="6705992" cy="4067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52" y="3697857"/>
            <a:ext cx="5329334" cy="302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623C2-58B5-49A9-A228-73A3F7B5C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815" y="4196681"/>
            <a:ext cx="4838272" cy="218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5907542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3673" y="3169355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1878774" y="2591418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5073086" y="3203327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624187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2415334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4462581" y="3417591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695356" y="3417591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6948152" y="3417591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7143312" y="3031127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2038291" y="2735129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6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b="1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8494229" y="1363784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8757482" y="2309744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b="1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8612314" y="3614035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8612314" y="461492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8445" y="4020644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4615" y="3031127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8513" y="1743683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6111177" y="3056938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8694484" y="3967473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5434690" y="4098556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8075900" y="4898793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6108816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4947" y="2830051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2080048" y="2252114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5274360" y="2864023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827629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2616608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4663855" y="3078287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896630" y="3078287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 flipV="1">
            <a:off x="7149426" y="3071396"/>
            <a:ext cx="1867771" cy="689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7833421" y="2691823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2239565" y="2395825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4842428" y="6345067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6034305" y="6355642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7320340" y="636139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6398" y="5886818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1761" y="5889323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64067" y="5935595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5373812" y="4150907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6799388" y="3796740"/>
            <a:ext cx="0" cy="32834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6799387" y="5139471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14830" y="595510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21026" y="1832761"/>
            <a:ext cx="444580" cy="370483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4884233" y="2172688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6014110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5443316" y="1512643"/>
            <a:ext cx="0" cy="29540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4674642" y="502900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4663855" y="257305"/>
            <a:ext cx="2886107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80596" y="1888778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6251648" y="2330890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5850352" y="2018002"/>
            <a:ext cx="448948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6787056" y="2528569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 dirty="0">
                <a:solidFill>
                  <a:schemeClr val="bg1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9144081" y="1024480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9017197" y="748142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9284512" y="3648988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2252" y="3054706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9604844" y="1132710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9406509" y="1627593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9284512" y="455956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9406509" y="2538174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37279" y="2128714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45227" y="4167699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4587332" y="215280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4970886" y="5723900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9054069" y="664341"/>
            <a:ext cx="1814994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Prijzen - Logische apps | Microsoft Azure">
            <a:extLst>
              <a:ext uri="{FF2B5EF4-FFF2-40B4-BE49-F238E27FC236}">
                <a16:creationId xmlns:a16="http://schemas.microsoft.com/office/drawing/2014/main" id="{5998129E-C822-4E6A-88FB-26849FB00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66" y="596273"/>
            <a:ext cx="860814" cy="45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itle 1">
            <a:extLst>
              <a:ext uri="{FF2B5EF4-FFF2-40B4-BE49-F238E27FC236}">
                <a16:creationId xmlns:a16="http://schemas.microsoft.com/office/drawing/2014/main" id="{A9EC1501-BD2F-4A55-80BE-7E7845EF63C7}"/>
              </a:ext>
            </a:extLst>
          </p:cNvPr>
          <p:cNvSpPr txBox="1">
            <a:spLocks/>
          </p:cNvSpPr>
          <p:nvPr/>
        </p:nvSpPr>
        <p:spPr>
          <a:xfrm>
            <a:off x="6603991" y="1086084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Functions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25C7214-2999-4AC3-8FD6-AF4964D8BB92}"/>
              </a:ext>
            </a:extLst>
          </p:cNvPr>
          <p:cNvCxnSpPr>
            <a:cxnSpLocks/>
          </p:cNvCxnSpPr>
          <p:nvPr/>
        </p:nvCxnSpPr>
        <p:spPr>
          <a:xfrm flipV="1">
            <a:off x="5443316" y="2515254"/>
            <a:ext cx="0" cy="28268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EE10709-5E16-4285-A7A8-B878509B559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19641" y="594468"/>
            <a:ext cx="455387" cy="455387"/>
          </a:xfrm>
          <a:prstGeom prst="rect">
            <a:avLst/>
          </a:prstGeom>
        </p:spPr>
      </p:pic>
      <p:sp>
        <p:nvSpPr>
          <p:cNvPr id="123" name="Title 1">
            <a:extLst>
              <a:ext uri="{FF2B5EF4-FFF2-40B4-BE49-F238E27FC236}">
                <a16:creationId xmlns:a16="http://schemas.microsoft.com/office/drawing/2014/main" id="{4FB97211-1412-4CAB-9E9D-8C6A3F156A34}"/>
              </a:ext>
            </a:extLst>
          </p:cNvPr>
          <p:cNvSpPr txBox="1">
            <a:spLocks/>
          </p:cNvSpPr>
          <p:nvPr/>
        </p:nvSpPr>
        <p:spPr>
          <a:xfrm>
            <a:off x="5280483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SQL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67FF22-9BE7-45D2-81A2-BA62B37609F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884233" y="618384"/>
            <a:ext cx="313314" cy="414851"/>
          </a:xfrm>
          <a:prstGeom prst="rect">
            <a:avLst/>
          </a:prstGeom>
        </p:spPr>
      </p:pic>
      <p:sp>
        <p:nvSpPr>
          <p:cNvPr id="124" name="Title 1">
            <a:extLst>
              <a:ext uri="{FF2B5EF4-FFF2-40B4-BE49-F238E27FC236}">
                <a16:creationId xmlns:a16="http://schemas.microsoft.com/office/drawing/2014/main" id="{0EE8CB00-91E8-458E-93EF-35EA0C0A0C1B}"/>
              </a:ext>
            </a:extLst>
          </p:cNvPr>
          <p:cNvSpPr txBox="1">
            <a:spLocks/>
          </p:cNvSpPr>
          <p:nvPr/>
        </p:nvSpPr>
        <p:spPr>
          <a:xfrm>
            <a:off x="4679198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Power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050" spc="0" dirty="0">
                <a:solidFill>
                  <a:prstClr val="white"/>
                </a:solidFill>
                <a:latin typeface="Calibri" panose="020F0502020204030204"/>
              </a:rPr>
              <a:t>BI</a:t>
            </a:r>
            <a:endParaRPr sz="1050" spc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5BBC46-1AEB-46CD-B027-9110B7C8F61B}"/>
              </a:ext>
            </a:extLst>
          </p:cNvPr>
          <p:cNvSpPr/>
          <p:nvPr/>
        </p:nvSpPr>
        <p:spPr>
          <a:xfrm>
            <a:off x="4897435" y="3991030"/>
            <a:ext cx="3765146" cy="272070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16FFCA34-467D-45FF-90EA-11D9B9ADACDE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  <p:bldP spid="10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948612"/>
            <a:ext cx="10825843" cy="5564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IoT Show – Deep Dive </a:t>
            </a:r>
          </a:p>
          <a:p>
            <a:r>
              <a:rPr lang="en-US" dirty="0">
                <a:hlinkClick r:id="rId2"/>
              </a:rPr>
              <a:t>https://channel9.msdn.com/Shows/Internet-of-Things-Show/Deep-Dive-Analyzing-IoT-data-using-Time-Series-Insights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3"/>
              </a:rPr>
              <a:t>https://docs.microsoft.com/en-us/azure/time-series-insights/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4"/>
              </a:rPr>
              <a:t>https://docs.microsoft.com/en-us/learn/modules/explore-analyze-time-series-insights/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AZ 220 Reference </a:t>
            </a:r>
          </a:p>
          <a:p>
            <a:r>
              <a:rPr lang="en-US" dirty="0">
                <a:hlinkClick r:id="rId5"/>
              </a:rPr>
              <a:t>https://docs.microsoft.com/en-us/learn/certifications/exams/az-220</a:t>
            </a:r>
            <a:r>
              <a:rPr lang="en-US" dirty="0"/>
              <a:t>  </a:t>
            </a:r>
          </a:p>
          <a:p>
            <a:endParaRPr lang="en-US" dirty="0"/>
          </a:p>
          <a:p>
            <a:pPr algn="l"/>
            <a:r>
              <a:rPr lang="en-US" dirty="0"/>
              <a:t>Cloud Skills Challenge - Azure IoT Developer</a:t>
            </a:r>
          </a:p>
          <a:p>
            <a:r>
              <a:rPr lang="en-US" dirty="0">
                <a:hlinkClick r:id="rId6"/>
              </a:rPr>
              <a:t>Cloud Skills Challenge | Azure IoT Developer | Microsoft Learn</a:t>
            </a:r>
            <a:endParaRPr lang="en-NL" dirty="0"/>
          </a:p>
          <a:p>
            <a:endParaRPr lang="en-US" dirty="0"/>
          </a:p>
          <a:p>
            <a:pPr algn="l"/>
            <a:r>
              <a:rPr lang="en-US" dirty="0"/>
              <a:t>Personal blog about IoT, Azure IoT, and Azure IoT Edge</a:t>
            </a:r>
          </a:p>
          <a:p>
            <a:pPr algn="l"/>
            <a:r>
              <a:rPr lang="en-US" dirty="0">
                <a:hlinkClick r:id="rId7"/>
              </a:rPr>
              <a:t>blog.vandevelde-online.com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6204"/>
            <a:ext cx="5363275" cy="307777"/>
          </a:xfrm>
        </p:spPr>
        <p:txBody>
          <a:bodyPr/>
          <a:lstStyle/>
          <a:p>
            <a:r>
              <a:rPr lang="en-US" sz="2000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9" y="3619739"/>
            <a:ext cx="9144000" cy="498598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469" y="4561250"/>
            <a:ext cx="9144000" cy="1231106"/>
          </a:xfrm>
        </p:spPr>
        <p:txBody>
          <a:bodyPr/>
          <a:lstStyle/>
          <a:p>
            <a:r>
              <a:rPr lang="en-US" b="1" dirty="0"/>
              <a:t>Sander van de Velde</a:t>
            </a:r>
          </a:p>
          <a:p>
            <a:r>
              <a:rPr lang="en-US" dirty="0"/>
              <a:t>IoT Solution Architect</a:t>
            </a:r>
          </a:p>
          <a:p>
            <a:r>
              <a:rPr lang="en-US" dirty="0"/>
              <a:t>Atos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@svelde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977C3-D068-4E16-99C9-44134E27C986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A0E7A50-F3D5-4B59-8E5E-B7AB1A73D134}"/>
              </a:ext>
            </a:extLst>
          </p:cNvPr>
          <p:cNvSpPr txBox="1">
            <a:spLocks/>
          </p:cNvSpPr>
          <p:nvPr/>
        </p:nvSpPr>
        <p:spPr>
          <a:xfrm>
            <a:off x="553586" y="2665371"/>
            <a:ext cx="9144000" cy="5816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4B6D56-3093-4346-94EF-9BF79C52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Diagram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A366D6B-9F05-4A55-9DDD-27B6D598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F664636-490D-4B01-8127-490667761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0E09CA0-D4C7-4BE7-BD5A-924A07D5CD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CBE74A6-8B6E-4E4E-AB10-F30C4A1BA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4407AE8-9851-4F91-8259-56E27D5D8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165D136-B862-478D-A137-40EA38C705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20E2C3-3AC8-4E9D-9E2B-D6A1C80FA3BB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841752-2C11-4A02-BCD2-7588BE03445C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4377F-5E7B-4F47-A271-6BC4AA88140E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FFF59A-EC4B-48B6-9D6D-AEE6DDD47000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9352574-35DF-4000-A159-BC6BECEFF6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Graphic 22" descr="Airplane outline">
            <a:extLst>
              <a:ext uri="{FF2B5EF4-FFF2-40B4-BE49-F238E27FC236}">
                <a16:creationId xmlns:a16="http://schemas.microsoft.com/office/drawing/2014/main" id="{FBA5D8D6-F97C-47F3-98BB-03630368D4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33F5281-C0DD-46D1-B5B2-F7AF53C8A444}"/>
              </a:ext>
            </a:extLst>
          </p:cNvPr>
          <p:cNvSpPr txBox="1"/>
          <p:nvPr/>
        </p:nvSpPr>
        <p:spPr>
          <a:xfrm>
            <a:off x="2103278" y="2820234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5DF5B8-C731-4330-97B5-A754DCABFCC8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26" name="Graphic 25" descr="Gears outline">
            <a:extLst>
              <a:ext uri="{FF2B5EF4-FFF2-40B4-BE49-F238E27FC236}">
                <a16:creationId xmlns:a16="http://schemas.microsoft.com/office/drawing/2014/main" id="{256B783B-2D0E-433C-B18B-AD36DD4250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F00A37-78D5-4E1D-A67E-A50FD90787FB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66B1BE-D67A-41DC-A4D3-EF2B4CFB4F2E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29" name="Straight Arrow Connector 34">
            <a:extLst>
              <a:ext uri="{FF2B5EF4-FFF2-40B4-BE49-F238E27FC236}">
                <a16:creationId xmlns:a16="http://schemas.microsoft.com/office/drawing/2014/main" id="{E49CDA07-506C-41F6-8FBB-DA6CA50A1BC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A05B7B-6C19-44C7-8D7F-A252B45A0C99}"/>
              </a:ext>
            </a:extLst>
          </p:cNvPr>
          <p:cNvCxnSpPr>
            <a:cxnSpLocks/>
            <a:stCxn id="23" idx="3"/>
            <a:endCxn id="14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971ED5-8CFE-4EFB-BA9C-DE89C603D933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40474A-3DA2-43E1-A46B-D7F671BBF26D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45">
            <a:extLst>
              <a:ext uri="{FF2B5EF4-FFF2-40B4-BE49-F238E27FC236}">
                <a16:creationId xmlns:a16="http://schemas.microsoft.com/office/drawing/2014/main" id="{55815DAF-A991-4809-979C-79B32D653C5E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27DF0-5E62-430F-AD21-6F39BD935304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45">
            <a:extLst>
              <a:ext uri="{FF2B5EF4-FFF2-40B4-BE49-F238E27FC236}">
                <a16:creationId xmlns:a16="http://schemas.microsoft.com/office/drawing/2014/main" id="{BA81BA54-911D-4C53-AC51-E349B51BAA43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2C8C1C-2947-4BDA-B631-BE9C151A103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89408F-801C-4F0F-9E01-9CE8289B1552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F3C9D90-66D6-4F08-8155-852630401C87}"/>
              </a:ext>
            </a:extLst>
          </p:cNvPr>
          <p:cNvSpPr/>
          <p:nvPr/>
        </p:nvSpPr>
        <p:spPr>
          <a:xfrm>
            <a:off x="2139638" y="2696437"/>
            <a:ext cx="4131982" cy="192364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1" y="4475131"/>
            <a:ext cx="10825843" cy="11326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r>
              <a:rPr lang="en-US" dirty="0"/>
              <a:t>I have a suspicion about the existence of certain anomalies that I would like to see confirmed 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990816" cy="615553"/>
          </a:xfrm>
        </p:spPr>
        <p:txBody>
          <a:bodyPr/>
          <a:lstStyle/>
          <a:p>
            <a:r>
              <a:rPr lang="en-US" sz="2000" dirty="0"/>
              <a:t>Airplane data is arriving at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17C75FB-24AE-4001-9FB3-72DAAE8D13A9}"/>
              </a:ext>
            </a:extLst>
          </p:cNvPr>
          <p:cNvSpPr txBox="1">
            <a:spLocks/>
          </p:cNvSpPr>
          <p:nvPr/>
        </p:nvSpPr>
        <p:spPr>
          <a:xfrm>
            <a:off x="588263" y="1565575"/>
            <a:ext cx="10825843" cy="541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3D4A5CD-14BA-4F7F-9359-008DBF9DD3A1}"/>
              </a:ext>
            </a:extLst>
          </p:cNvPr>
          <p:cNvSpPr txBox="1">
            <a:spLocks/>
          </p:cNvSpPr>
          <p:nvPr/>
        </p:nvSpPr>
        <p:spPr>
          <a:xfrm>
            <a:off x="588262" y="2472068"/>
            <a:ext cx="10825843" cy="1132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Operator perspective</a:t>
            </a:r>
          </a:p>
          <a:p>
            <a:r>
              <a:rPr lang="en-US" dirty="0"/>
              <a:t>Can I get a sneak peak on telemetry currently arriving?</a:t>
            </a:r>
          </a:p>
          <a:p>
            <a:r>
              <a:rPr lang="en-US" dirty="0"/>
              <a:t>Can I compare telemetry of a specific flight, even from 15 years ago? Within seconds?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7627423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663029" y="445512"/>
            <a:ext cx="7894375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49" dirty="0">
                <a:ln w="3175">
                  <a:noFill/>
                </a:ln>
                <a:solidFill>
                  <a:srgbClr val="FFFFFF"/>
                </a:solidFill>
                <a:latin typeface="Segoe UI Semibold"/>
                <a:ea typeface="+mn-ea"/>
                <a:cs typeface="Segoe UI" pitchFamily="34" charset="0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663029" y="1215519"/>
            <a:ext cx="7008729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2000" b="1" spc="0" dirty="0">
                <a:solidFill>
                  <a:schemeClr val="bg1"/>
                </a:solidFill>
                <a:latin typeface="Calibri Light" panose="020F0302020204030204"/>
              </a:rPr>
              <a:t>A fully managed (platform as a service - PaaS) solution built for IoT</a:t>
            </a:r>
            <a:endParaRPr sz="1600" b="1" spc="0" dirty="0">
              <a:solidFill>
                <a:schemeClr val="bg1"/>
              </a:solidFill>
              <a:latin typeface="Calibri Light" panose="020F0302020204030204"/>
            </a:endParaRPr>
          </a:p>
          <a:p>
            <a:pPr>
              <a:lnSpc>
                <a:spcPct val="100000"/>
              </a:lnSpc>
              <a:defRPr/>
            </a:pPr>
            <a:r>
              <a:rPr sz="1600" b="1" spc="0" dirty="0">
                <a:solidFill>
                  <a:schemeClr val="bg1"/>
                </a:solidFill>
                <a:latin typeface="Calibri Light" panose="020F0302020204030204"/>
              </a:rPr>
              <a:t> 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2526845"/>
            <a:ext cx="2157662" cy="1887089"/>
            <a:chOff x="6492068" y="2126336"/>
            <a:chExt cx="2129268" cy="1887089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65864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Use rich analytics APIs and UX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2444462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2506049"/>
            <a:ext cx="2460030" cy="2187962"/>
            <a:chOff x="699257" y="2105540"/>
            <a:chExt cx="2279757" cy="2187962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9387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Ingest, process, store, query, and visualize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2502239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Use JavaScript SDK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046" y="217885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4.16667E-7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-1.48148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3.7037E-7 L -3.541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1.85185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7337"/>
            </a:avLst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38854"/>
            <a:chOff x="4421200" y="2465275"/>
            <a:chExt cx="1634743" cy="2638854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47869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384637"/>
            <a:ext cx="11306469" cy="39754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E1A76-00D6-43ED-B861-3700C88FFD3C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1015609" y="3534994"/>
            <a:ext cx="1793027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D210A6-FACC-413F-BDA7-1A3F5A83BF17}"/>
              </a:ext>
            </a:extLst>
          </p:cNvPr>
          <p:cNvSpPr/>
          <p:nvPr/>
        </p:nvSpPr>
        <p:spPr>
          <a:xfrm>
            <a:off x="340267" y="2310210"/>
            <a:ext cx="685911" cy="3109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1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5441716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7847" y="3307378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1412948" y="2729441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4607260" y="3341350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152610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1949508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3996755" y="3555614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229530" y="3555614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6482326" y="3555614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6677486" y="3169150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1572465" y="2873152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b="1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8028403" y="1501807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8291656" y="2447767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b="1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8146488" y="3752058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8146488" y="475294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2619" y="4158667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8789" y="3169150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2687" y="1881706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5645351" y="3194961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8228658" y="4105496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307777"/>
          </a:xfrm>
        </p:spPr>
        <p:txBody>
          <a:bodyPr/>
          <a:lstStyle/>
          <a:p>
            <a:r>
              <a:rPr lang="en-US" sz="2000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307777"/>
          </a:xfrm>
        </p:spPr>
        <p:txBody>
          <a:bodyPr/>
          <a:lstStyle/>
          <a:p>
            <a:r>
              <a:rPr lang="en-US" sz="2000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07BF-2585-4CF6-9B17-A29AE59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4" y="789323"/>
            <a:ext cx="7652394" cy="512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483EE-C2D2-49A3-AD74-DA0390F8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81" y="3351776"/>
            <a:ext cx="407726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550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307777"/>
          </a:xfrm>
        </p:spPr>
        <p:txBody>
          <a:bodyPr/>
          <a:lstStyle/>
          <a:p>
            <a:r>
              <a:rPr lang="en-US" sz="2000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B2A90-35C2-4056-AEFD-4D1532DC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989114"/>
            <a:ext cx="10626104" cy="555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784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2149</TotalTime>
  <Words>675</Words>
  <Application>Microsoft Office PowerPoint</Application>
  <PresentationFormat>Widescreen</PresentationFormat>
  <Paragraphs>156</Paragraphs>
  <Slides>14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PowerPoint Presentation</vt:lpstr>
      <vt:lpstr>Flight into IoT  System Diagram</vt:lpstr>
      <vt:lpstr>Airplane data is arriving at the IoT Hub, what now?</vt:lpstr>
      <vt:lpstr>PowerPoint Presentation</vt:lpstr>
      <vt:lpstr>PowerPoint Presentation</vt:lpstr>
      <vt:lpstr>PowerPoint Presentation</vt:lpstr>
      <vt:lpstr>Demo</vt:lpstr>
      <vt:lpstr>Demo</vt:lpstr>
      <vt:lpstr>Demo</vt:lpstr>
      <vt:lpstr>Demo</vt:lpstr>
      <vt:lpstr>PowerPoint Presentation</vt:lpstr>
      <vt:lpstr>PowerPoint Presentation</vt:lpstr>
      <vt:lpstr>Call to Action</vt:lpstr>
      <vt:lpstr>Q&amp;A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53</cp:revision>
  <dcterms:created xsi:type="dcterms:W3CDTF">2021-10-18T09:16:16Z</dcterms:created>
  <dcterms:modified xsi:type="dcterms:W3CDTF">2021-11-12T18:12:34Z</dcterms:modified>
</cp:coreProperties>
</file>